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7"/>
  </p:handoutMasterIdLst>
  <p:sldIdLst>
    <p:sldId id="257" r:id="rId5"/>
    <p:sldId id="258" r:id="rId6"/>
    <p:sldId id="261" r:id="rId7"/>
    <p:sldId id="259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7" r:id="rId21"/>
    <p:sldId id="278" r:id="rId22"/>
    <p:sldId id="276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o Brandão" initials="PB" lastIdx="1" clrIdx="0">
    <p:extLst>
      <p:ext uri="{19B8F6BF-5375-455C-9EA6-DF929625EA0E}">
        <p15:presenceInfo xmlns:p15="http://schemas.microsoft.com/office/powerpoint/2012/main" userId="c9a1087500e448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AAFF"/>
    <a:srgbClr val="FFFF00"/>
    <a:srgbClr val="0000FF"/>
    <a:srgbClr val="00FF00"/>
    <a:srgbClr val="FF0000"/>
    <a:srgbClr val="33CC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2B040-4DA4-9A65-EEB3-EEF382327E08}" v="3" dt="2020-01-30T12:24:27.160"/>
    <p1510:client id="{585FFA46-944B-E33A-4CCB-8D639E92DB16}" v="12" dt="2020-02-18T16:56:57.221"/>
    <p1510:client id="{E544CB84-847B-3329-542F-9B45BD454BBB}" v="6" dt="2020-01-30T12:33:30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Roberto Brandao da Silva" userId="S::paulo.brandao@sp.senai.br::43f59616-a218-4648-ad87-6277caf0ab47" providerId="AD" clId="Web-{A832B040-4DA4-9A65-EEB3-EEF382327E08}"/>
    <pc:docChg chg="modSld">
      <pc:chgData name="Paulo Roberto Brandao da Silva" userId="S::paulo.brandao@sp.senai.br::43f59616-a218-4648-ad87-6277caf0ab47" providerId="AD" clId="Web-{A832B040-4DA4-9A65-EEB3-EEF382327E08}" dt="2020-01-30T12:24:27.160" v="2" actId="20577"/>
      <pc:docMkLst>
        <pc:docMk/>
      </pc:docMkLst>
      <pc:sldChg chg="modSp">
        <pc:chgData name="Paulo Roberto Brandao da Silva" userId="S::paulo.brandao@sp.senai.br::43f59616-a218-4648-ad87-6277caf0ab47" providerId="AD" clId="Web-{A832B040-4DA4-9A65-EEB3-EEF382327E08}" dt="2020-01-30T12:22:28.138" v="0" actId="20577"/>
        <pc:sldMkLst>
          <pc:docMk/>
          <pc:sldMk cId="1691552476" sldId="268"/>
        </pc:sldMkLst>
        <pc:spChg chg="mod">
          <ac:chgData name="Paulo Roberto Brandao da Silva" userId="S::paulo.brandao@sp.senai.br::43f59616-a218-4648-ad87-6277caf0ab47" providerId="AD" clId="Web-{A832B040-4DA4-9A65-EEB3-EEF382327E08}" dt="2020-01-30T12:22:28.138" v="0" actId="20577"/>
          <ac:spMkLst>
            <pc:docMk/>
            <pc:sldMk cId="1691552476" sldId="268"/>
            <ac:spMk id="6" creationId="{1152302D-817B-48C9-86DF-7CA3DFFC49E0}"/>
          </ac:spMkLst>
        </pc:spChg>
      </pc:sldChg>
    </pc:docChg>
  </pc:docChgLst>
  <pc:docChgLst>
    <pc:chgData name="Paulo Roberto Brandao da Silva" userId="S::paulo.brandao@sp.senai.br::43f59616-a218-4648-ad87-6277caf0ab47" providerId="AD" clId="Web-{E544CB84-847B-3329-542F-9B45BD454BBB}"/>
    <pc:docChg chg="modSld">
      <pc:chgData name="Paulo Roberto Brandao da Silva" userId="S::paulo.brandao@sp.senai.br::43f59616-a218-4648-ad87-6277caf0ab47" providerId="AD" clId="Web-{E544CB84-847B-3329-542F-9B45BD454BBB}" dt="2020-01-30T12:33:30.110" v="5" actId="20577"/>
      <pc:docMkLst>
        <pc:docMk/>
      </pc:docMkLst>
      <pc:sldChg chg="modSp">
        <pc:chgData name="Paulo Roberto Brandao da Silva" userId="S::paulo.brandao@sp.senai.br::43f59616-a218-4648-ad87-6277caf0ab47" providerId="AD" clId="Web-{E544CB84-847B-3329-542F-9B45BD454BBB}" dt="2020-01-30T12:33:30.110" v="4" actId="20577"/>
        <pc:sldMkLst>
          <pc:docMk/>
          <pc:sldMk cId="1691552476" sldId="268"/>
        </pc:sldMkLst>
        <pc:spChg chg="mod">
          <ac:chgData name="Paulo Roberto Brandao da Silva" userId="S::paulo.brandao@sp.senai.br::43f59616-a218-4648-ad87-6277caf0ab47" providerId="AD" clId="Web-{E544CB84-847B-3329-542F-9B45BD454BBB}" dt="2020-01-30T12:33:30.110" v="4" actId="20577"/>
          <ac:spMkLst>
            <pc:docMk/>
            <pc:sldMk cId="1691552476" sldId="268"/>
            <ac:spMk id="6" creationId="{1152302D-817B-48C9-86DF-7CA3DFFC49E0}"/>
          </ac:spMkLst>
        </pc:spChg>
      </pc:sldChg>
    </pc:docChg>
  </pc:docChgLst>
  <pc:docChgLst>
    <pc:chgData name="Fernando Henrique Baleroni Guerra" userId="S::fernando.guerra@sp.senai.br::19f45001-1de6-45ee-adf0-9df10da743f8" providerId="AD" clId="Web-{585FFA46-944B-E33A-4CCB-8D639E92DB16}"/>
    <pc:docChg chg="modSld">
      <pc:chgData name="Fernando Henrique Baleroni Guerra" userId="S::fernando.guerra@sp.senai.br::19f45001-1de6-45ee-adf0-9df10da743f8" providerId="AD" clId="Web-{585FFA46-944B-E33A-4CCB-8D639E92DB16}" dt="2020-02-18T16:56:54.925" v="9" actId="20577"/>
      <pc:docMkLst>
        <pc:docMk/>
      </pc:docMkLst>
      <pc:sldChg chg="modSp">
        <pc:chgData name="Fernando Henrique Baleroni Guerra" userId="S::fernando.guerra@sp.senai.br::19f45001-1de6-45ee-adf0-9df10da743f8" providerId="AD" clId="Web-{585FFA46-944B-E33A-4CCB-8D639E92DB16}" dt="2020-02-18T16:56:53.597" v="7" actId="20577"/>
        <pc:sldMkLst>
          <pc:docMk/>
          <pc:sldMk cId="789718771" sldId="273"/>
        </pc:sldMkLst>
        <pc:spChg chg="mod">
          <ac:chgData name="Fernando Henrique Baleroni Guerra" userId="S::fernando.guerra@sp.senai.br::19f45001-1de6-45ee-adf0-9df10da743f8" providerId="AD" clId="Web-{585FFA46-944B-E33A-4CCB-8D639E92DB16}" dt="2020-02-18T16:56:53.597" v="7" actId="20577"/>
          <ac:spMkLst>
            <pc:docMk/>
            <pc:sldMk cId="789718771" sldId="273"/>
            <ac:spMk id="18" creationId="{7B2B0244-82A6-425B-B473-5C47DF252E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3B5EF-C2FE-4558-B393-3D874534693D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73819-5A30-4F19-9478-4C43B8673D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4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Espaço Reservado para Texto 1"/>
          <p:cNvSpPr txBox="1">
            <a:spLocks/>
          </p:cNvSpPr>
          <p:nvPr userDrawn="1"/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4400" b="1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105480"/>
            <a:ext cx="7885990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24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923854"/>
            <a:ext cx="4300401" cy="4376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471997"/>
            <a:ext cx="7886700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  <p:pic>
        <p:nvPicPr>
          <p:cNvPr id="27" name="Imagem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823"/>
            <a:ext cx="7886700" cy="5036140"/>
          </a:xfr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9" y="365126"/>
            <a:ext cx="7886701" cy="566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2620605"/>
            <a:ext cx="8358596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8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59" y="5932891"/>
            <a:ext cx="1525491" cy="5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023993"/>
            <a:ext cx="8322553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9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60" y="3115182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0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635432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39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75755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7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A530-045E-4FBC-827D-EE459917268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3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lor.adobe.com/pt/create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font.com/p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nts.googl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629005" y="2928932"/>
            <a:ext cx="7885990" cy="707886"/>
          </a:xfrm>
        </p:spPr>
        <p:txBody>
          <a:bodyPr/>
          <a:lstStyle/>
          <a:p>
            <a:r>
              <a:rPr lang="pt-BR"/>
              <a:t>DESIGN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629005" y="3636818"/>
            <a:ext cx="4300401" cy="437655"/>
          </a:xfrm>
        </p:spPr>
        <p:txBody>
          <a:bodyPr/>
          <a:lstStyle/>
          <a:p>
            <a:r>
              <a:rPr lang="pt-BR"/>
              <a:t>Cores, Tipografia e Gestalt</a:t>
            </a:r>
          </a:p>
        </p:txBody>
      </p:sp>
    </p:spTree>
    <p:extLst>
      <p:ext uri="{BB962C8B-B14F-4D97-AF65-F5344CB8AC3E}">
        <p14:creationId xmlns:p14="http://schemas.microsoft.com/office/powerpoint/2010/main" val="129041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 Web / HTML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2302D-817B-48C9-86DF-7CA3DFFC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0" y="1248335"/>
            <a:ext cx="6487045" cy="52445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3400" b="1">
                <a:solidFill>
                  <a:srgbClr val="404040"/>
                </a:solidFill>
              </a:rPr>
              <a:t>Exemplos:</a:t>
            </a:r>
            <a:r>
              <a:rPr lang="pt-BR" sz="3400">
                <a:solidFill>
                  <a:srgbClr val="404040"/>
                </a:solidFill>
              </a:rPr>
              <a:t> </a:t>
            </a:r>
          </a:p>
          <a:p>
            <a:pPr marL="0" indent="0">
              <a:buNone/>
            </a:pPr>
            <a:br>
              <a:rPr lang="pt-BR"/>
            </a:br>
            <a:r>
              <a:rPr lang="pt-BR" sz="3800" b="1">
                <a:solidFill>
                  <a:srgbClr val="FF0000"/>
                </a:solidFill>
              </a:rPr>
              <a:t>#FF0000</a:t>
            </a:r>
            <a:r>
              <a:rPr lang="pt-BR" sz="3800"/>
              <a:t> </a:t>
            </a:r>
            <a:r>
              <a:rPr lang="pt-BR" sz="3800">
                <a:solidFill>
                  <a:srgbClr val="404040"/>
                </a:solidFill>
              </a:rPr>
              <a:t>- </a:t>
            </a:r>
            <a:r>
              <a:rPr lang="pt-BR" sz="2900">
                <a:solidFill>
                  <a:srgbClr val="404040"/>
                </a:solidFill>
              </a:rPr>
              <a:t>Com este código HTML dizemos ao browser para mostrar o máximo de vermelho e nenhum verde e azul. O resultado é claro a cor encarnada pura. </a:t>
            </a:r>
            <a:r>
              <a:rPr lang="pt-BR" sz="3200"/>
              <a:t>    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rgbClr val="00B050"/>
                </a:solidFill>
              </a:rPr>
              <a:t>#00FF00</a:t>
            </a:r>
            <a:r>
              <a:rPr lang="pt-BR" sz="3800">
                <a:solidFill>
                  <a:srgbClr val="404040"/>
                </a:solidFill>
              </a:rPr>
              <a:t> - Este código HTML mostra apenas o verde e nenhum vermelho e azul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rgbClr val="0070C0"/>
                </a:solidFill>
              </a:rPr>
              <a:t>#0000FF</a:t>
            </a:r>
            <a:r>
              <a:rPr lang="pt-BR" sz="3800"/>
              <a:t> </a:t>
            </a:r>
            <a:r>
              <a:rPr lang="pt-BR" sz="3800">
                <a:solidFill>
                  <a:srgbClr val="404040"/>
                </a:solidFill>
              </a:rPr>
              <a:t>- Este código HTML mostra-nos apenas o azul.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#FFFF00</a:t>
            </a:r>
            <a:r>
              <a:rPr lang="pt-BR" sz="3800">
                <a:solidFill>
                  <a:srgbClr val="404040"/>
                </a:solidFill>
              </a:rPr>
              <a:t> - Combinação de vermelho com verdes chegamos no amarelo</a:t>
            </a:r>
            <a:r>
              <a:rPr lang="pt-BR" sz="3800"/>
              <a:t>.     </a:t>
            </a:r>
            <a:br>
              <a:rPr lang="pt-BR" sz="3800"/>
            </a:br>
            <a:br>
              <a:rPr lang="pt-BR" sz="3800"/>
            </a:br>
            <a:r>
              <a:rPr lang="pt-BR" sz="3800" b="1">
                <a:solidFill>
                  <a:srgbClr val="00B0F0"/>
                </a:solidFill>
              </a:rPr>
              <a:t>#00AAFF </a:t>
            </a:r>
            <a:r>
              <a:rPr lang="pt-BR" sz="3800"/>
              <a:t> </a:t>
            </a:r>
            <a:r>
              <a:rPr lang="pt-BR" sz="3800">
                <a:solidFill>
                  <a:srgbClr val="404040"/>
                </a:solidFill>
              </a:rPr>
              <a:t>- Ponha um bocado de vermelho, um bocadinho mais de verde e o máximo de azul para ter a cor do céu. </a:t>
            </a: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BR" sz="2600">
                <a:hlinkClick r:id="rId2"/>
              </a:rPr>
              <a:t>https://color.adobe.com/pt/create</a:t>
            </a:r>
            <a:r>
              <a:rPr lang="pt-BR" sz="2600">
                <a:solidFill>
                  <a:srgbClr val="404040"/>
                </a:solidFill>
              </a:rPr>
              <a:t>  </a:t>
            </a:r>
            <a:r>
              <a:rPr lang="pt-BR">
                <a:solidFill>
                  <a:srgbClr val="404040"/>
                </a:solidFill>
              </a:rPr>
              <a:t>  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C045687-84B4-40A8-8F1E-7B5F9746FB0C}"/>
              </a:ext>
            </a:extLst>
          </p:cNvPr>
          <p:cNvSpPr/>
          <p:nvPr/>
        </p:nvSpPr>
        <p:spPr>
          <a:xfrm>
            <a:off x="7115395" y="1670768"/>
            <a:ext cx="625622" cy="5666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highlight>
                <a:srgbClr val="800080"/>
              </a:highligh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85B83B-2C3A-440B-9C21-989BE061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114" y="2398871"/>
            <a:ext cx="627942" cy="566977"/>
          </a:xfrm>
          <a:prstGeom prst="rect">
            <a:avLst/>
          </a:prstGeom>
          <a:solidFill>
            <a:srgbClr val="00FF00"/>
          </a:solidFill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19CD95-0522-4FDF-82E1-F90E4C29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114" y="3127259"/>
            <a:ext cx="627942" cy="566977"/>
          </a:xfrm>
          <a:prstGeom prst="rect">
            <a:avLst/>
          </a:prstGeom>
          <a:solidFill>
            <a:srgbClr val="0000FF"/>
          </a:solidFill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9A5BB4-45E9-44C2-ABAA-F8598E432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7114" y="3855648"/>
            <a:ext cx="627942" cy="56697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62DC09-E8F5-40F8-8C6A-CF18214D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5095" y="4584037"/>
            <a:ext cx="627942" cy="566977"/>
          </a:xfrm>
          <a:prstGeom prst="rect">
            <a:avLst/>
          </a:prstGeom>
          <a:solidFill>
            <a:srgbClr val="00AAFF"/>
          </a:solidFill>
        </p:spPr>
      </p:pic>
    </p:spTree>
    <p:extLst>
      <p:ext uri="{BB962C8B-B14F-4D97-AF65-F5344CB8AC3E}">
        <p14:creationId xmlns:p14="http://schemas.microsoft.com/office/powerpoint/2010/main" val="124996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Tipografia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2302D-817B-48C9-86DF-7CA3DFFC4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823"/>
            <a:ext cx="5443716" cy="481109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buNone/>
            </a:pPr>
            <a:r>
              <a:rPr lang="pt-BR" sz="4800">
                <a:solidFill>
                  <a:srgbClr val="404040"/>
                </a:solidFill>
                <a:latin typeface="Vladimir Script"/>
                <a:cs typeface="Times"/>
              </a:rPr>
              <a:t>A </a:t>
            </a:r>
            <a:r>
              <a:rPr lang="pt-BR" sz="4800" b="1">
                <a:solidFill>
                  <a:srgbClr val="404040"/>
                </a:solidFill>
                <a:latin typeface="Vladimir Script"/>
                <a:cs typeface="Times"/>
              </a:rPr>
              <a:t>tipografia</a:t>
            </a:r>
            <a:r>
              <a:rPr lang="pt-BR" sz="4800">
                <a:solidFill>
                  <a:srgbClr val="404040"/>
                </a:solidFill>
                <a:latin typeface="Vladimir Script"/>
                <a:cs typeface="Times"/>
              </a:rPr>
              <a:t> é a arte e o processo de criação na composição e impressão de um texto, física ou digitalmente.</a:t>
            </a:r>
            <a:r>
              <a:rPr lang="pt-BR">
                <a:solidFill>
                  <a:srgbClr val="404040"/>
                </a:solidFill>
                <a:latin typeface="Vladimir Script"/>
                <a:cs typeface="Times"/>
              </a:rPr>
              <a:t> </a:t>
            </a:r>
          </a:p>
          <a:p>
            <a:pPr marL="0" indent="0" algn="r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 algn="r">
              <a:buNone/>
            </a:pPr>
            <a:r>
              <a:rPr lang="pt-BR">
                <a:solidFill>
                  <a:srgbClr val="404040"/>
                </a:solidFill>
                <a:latin typeface="Montserrat"/>
              </a:rPr>
              <a:t>No </a:t>
            </a:r>
            <a:r>
              <a:rPr lang="pt-BR" b="1">
                <a:solidFill>
                  <a:srgbClr val="404040"/>
                </a:solidFill>
                <a:latin typeface="Montserrat"/>
              </a:rPr>
              <a:t>design gráfico </a:t>
            </a:r>
            <a:r>
              <a:rPr lang="pt-BR">
                <a:solidFill>
                  <a:srgbClr val="404040"/>
                </a:solidFill>
                <a:latin typeface="Montserrat"/>
              </a:rPr>
              <a:t>em geral, o objetivo principal da tipografia é dar ordem estrutural e forma à comunicação escrita.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CF2B80-A54A-4B25-8E22-FCD8E51E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66" y="2276589"/>
            <a:ext cx="3071635" cy="23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2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Tipografia - Categorias de Fontes</a:t>
            </a:r>
          </a:p>
        </p:txBody>
      </p:sp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DC1465D-3C9D-4BD2-BC91-14CEE82A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34" y="936282"/>
            <a:ext cx="4979172" cy="49854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45BBA5-08CD-472C-97FD-0FDBE41FE4A6}"/>
              </a:ext>
            </a:extLst>
          </p:cNvPr>
          <p:cNvSpPr txBox="1"/>
          <p:nvPr/>
        </p:nvSpPr>
        <p:spPr>
          <a:xfrm>
            <a:off x="628649" y="5921717"/>
            <a:ext cx="5752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linkClick r:id="rId3"/>
              </a:rPr>
              <a:t>https://www.dafont.com/pt/</a:t>
            </a:r>
            <a:endParaRPr lang="pt-BR"/>
          </a:p>
          <a:p>
            <a:r>
              <a:rPr lang="pt-BR">
                <a:hlinkClick r:id="rId4"/>
              </a:rPr>
              <a:t>https://fonts.google.com/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08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A3E7956-B101-4FD2-B24E-32D1E5186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823"/>
            <a:ext cx="7193722" cy="5036140"/>
          </a:xfrm>
        </p:spPr>
        <p:txBody>
          <a:bodyPr/>
          <a:lstStyle/>
          <a:p>
            <a:pPr marL="0" indent="0">
              <a:buNone/>
            </a:pPr>
            <a:r>
              <a:rPr lang="pt-BR" sz="2400">
                <a:solidFill>
                  <a:srgbClr val="404040"/>
                </a:solidFill>
              </a:rPr>
              <a:t>Gestalt  é uma teoria psicológica alemã que defende que, para se compreender as partes de uma forma, é preciso, antes, compreender o todo.</a:t>
            </a:r>
          </a:p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Gestalt – Teoria da Forma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61182F-0F29-42A4-93A6-495DCE06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915204"/>
            <a:ext cx="1932599" cy="21033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5E9ACB-CFBC-4C7C-BEEF-CDFE11D5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066" y="2973739"/>
            <a:ext cx="1950889" cy="27434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1DF894-CE24-4267-A0AF-F0249AA9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621" y="2334673"/>
            <a:ext cx="2194750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8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9F91AD-E8FF-40E0-A68E-F123BB46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5469"/>
            <a:ext cx="9144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UNIDADE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400" dirty="0"/>
              <a:t>Uma unidade é um único elemento que se encerra em si mesmo ou também um conjunto de elementos percebidos que constituem “um todo”.</a:t>
            </a:r>
            <a:br>
              <a:rPr lang="pt-BR" sz="2400" dirty="0"/>
            </a:br>
            <a:r>
              <a:rPr lang="pt-BR" sz="2400" dirty="0"/>
              <a:t>Podemos definir uma unidade através das cores, sombras, texturas, pontos, linhas e etc.; isolados ou relacionados entre si.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760DFA-3B5A-43EC-ABF5-3B54CF73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86" y="3282411"/>
            <a:ext cx="2852516" cy="182991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0F19C90-EB58-4136-B758-3848682F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631545"/>
            <a:ext cx="3758443" cy="23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SEGREGAÇÃO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Diz respeito a nossa capacidade perceptiva de evidenciar, destacar, separar uma ou mais unidades na composição inteira ou em partes dela. Essa segregação pode ser feita por diversos elementos visuais: cores, sombras, texturas, pontos, linhas e etc.</a:t>
            </a:r>
            <a:endParaRPr lang="pt-BR" sz="3200"/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3593C35B-6EE0-4646-8DEB-BD9AEBBDD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1" t="31818" r="36371" b="31950"/>
          <a:stretch/>
        </p:blipFill>
        <p:spPr>
          <a:xfrm>
            <a:off x="5874453" y="3967867"/>
            <a:ext cx="1396568" cy="1392278"/>
          </a:xfrm>
          <a:prstGeom prst="rect">
            <a:avLst/>
          </a:prstGeom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2EB514A-78AC-4829-8E88-10C9AF7FB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343945"/>
            <a:ext cx="4186382" cy="26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1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PROXIMIDADE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231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Se refere a elementos que estão próximos. Elementos próximos uns dos outros tendem a se agruparem e são percebidos como um todo ou unidades dentro de um todo.</a:t>
            </a:r>
            <a:endParaRPr lang="pt-BR" sz="3200"/>
          </a:p>
        </p:txBody>
      </p:sp>
      <p:pic>
        <p:nvPicPr>
          <p:cNvPr id="4" name="Imagem 3" descr="Uma imagem contendo edifício, luz&#10;&#10;Descrição gerada automaticamente">
            <a:extLst>
              <a:ext uri="{FF2B5EF4-FFF2-40B4-BE49-F238E27FC236}">
                <a16:creationId xmlns:a16="http://schemas.microsoft.com/office/drawing/2014/main" id="{1400A7D4-496E-4395-BAD9-20FEBAE07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27" y="4082325"/>
            <a:ext cx="1849582" cy="739833"/>
          </a:xfrm>
          <a:prstGeom prst="rect">
            <a:avLst/>
          </a:prstGeom>
        </p:spPr>
      </p:pic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59FC75C6-CDD9-41AD-8505-03C58B3C1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84569"/>
            <a:ext cx="4971648" cy="31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SEMELHANÇA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231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Se refere a elementos semelhantes. Elementos semelhantes tendem a se agruparem formando um como um todo ou unidades dentro de um todo. Essa semelhança pode ser cor, forma, tamanho, textura, etc.</a:t>
            </a:r>
            <a:endParaRPr lang="pt-BR" sz="3200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3FCC07F-317A-4373-90F8-C85F32E9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4" y="3040424"/>
            <a:ext cx="4882689" cy="30792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887E5AA-3C6B-48B2-943E-8A224CD0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756" y="3643822"/>
            <a:ext cx="1676158" cy="16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UNIFICAÇÃO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A unificação acontece quando existem elementos iguais ou semelhantes distribuídos de forma coerente e harmônica.</a:t>
            </a:r>
          </a:p>
          <a:p>
            <a:r>
              <a:rPr lang="pt-BR" sz="2400"/>
              <a:t>Os princípios básicos da unificação são as leis de proximidade e a lei de semelhança.</a:t>
            </a:r>
            <a:endParaRPr lang="pt-BR" sz="3200"/>
          </a:p>
        </p:txBody>
      </p:sp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C259B5CD-6AAA-4396-B811-7A5CBB103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9" y="3689837"/>
            <a:ext cx="1516497" cy="1516497"/>
          </a:xfrm>
          <a:prstGeom prst="rect">
            <a:avLst/>
          </a:prstGeom>
        </p:spPr>
      </p:pic>
      <p:pic>
        <p:nvPicPr>
          <p:cNvPr id="5" name="Imagem 4" descr="Uma imagem contendo diferente, muitos, branco&#10;&#10;Descrição gerada automaticamente">
            <a:extLst>
              <a:ext uri="{FF2B5EF4-FFF2-40B4-BE49-F238E27FC236}">
                <a16:creationId xmlns:a16="http://schemas.microsoft.com/office/drawing/2014/main" id="{CB75C3D3-6DB5-4B87-BDA7-F4B3E446F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27511"/>
            <a:ext cx="5048944" cy="31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28649" y="931817"/>
            <a:ext cx="5539394" cy="52356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>
                <a:solidFill>
                  <a:srgbClr val="404040"/>
                </a:solidFill>
              </a:rPr>
              <a:t>Teoria das Cores são os estudos e experimentos relacionados com a associação entre a luz a natureza das cores, realizados por Leonardo Da Vinci, Isaac Newton, Goethe, entre outros.</a:t>
            </a: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BR" sz="2000">
                <a:solidFill>
                  <a:srgbClr val="404040"/>
                </a:solidFill>
              </a:rPr>
              <a:t>Isaac Newton, nos seus experimentos estudou a influência da luz do sol na formação das cores. Newton estudou o fenômeno da difração, que consistia na decomposição da luz solar em várias cores quando atravessava um prisma, e denominou o conjunto de cores como espectro.</a:t>
            </a:r>
          </a:p>
          <a:p>
            <a:endParaRPr lang="pt-BR">
              <a:solidFill>
                <a:srgbClr val="404040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565AF1-9E2E-44F2-9136-DE39AA01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78" y="2144682"/>
            <a:ext cx="2738105" cy="27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CONTINUIDADE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A continuidade acontece quando elementos estão próximos e dão a impressão de seguir uma determinada direção. Quando existe uma repetição ordenada dos elementos.</a:t>
            </a:r>
            <a:endParaRPr lang="pt-BR" sz="3200"/>
          </a:p>
        </p:txBody>
      </p:sp>
      <p:pic>
        <p:nvPicPr>
          <p:cNvPr id="4" name="Imagem 3" descr="Uma imagem contendo gráfico, desenho, placar&#10;&#10;Descrição gerada automaticamente">
            <a:extLst>
              <a:ext uri="{FF2B5EF4-FFF2-40B4-BE49-F238E27FC236}">
                <a16:creationId xmlns:a16="http://schemas.microsoft.com/office/drawing/2014/main" id="{75D67601-AA7F-4414-8509-EC5A3A18D8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00" y="3504704"/>
            <a:ext cx="2092880" cy="1569660"/>
          </a:xfrm>
          <a:prstGeom prst="rect">
            <a:avLst/>
          </a:prstGeom>
        </p:spPr>
      </p:pic>
      <p:pic>
        <p:nvPicPr>
          <p:cNvPr id="8" name="Imagem 7" descr="Tela de computador com jogo&#10;&#10;Descrição gerada automaticamente">
            <a:extLst>
              <a:ext uri="{FF2B5EF4-FFF2-40B4-BE49-F238E27FC236}">
                <a16:creationId xmlns:a16="http://schemas.microsoft.com/office/drawing/2014/main" id="{D5304345-DF64-43D6-8B17-7E2E4B10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84568"/>
            <a:ext cx="4958467" cy="31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FECHAMENTO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O fechamento se estabelece para a formação de unidades através da nossa percepção. Nosso cérebro interpreta uma forma completa se os elementos estão estruturados de uma forma definida.</a:t>
            </a:r>
            <a:endParaRPr lang="pt-BR" sz="32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EF25A1-4C4E-402E-A064-2212666D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58" y="3814137"/>
            <a:ext cx="1929756" cy="1275984"/>
          </a:xfrm>
          <a:prstGeom prst="rect">
            <a:avLst/>
          </a:prstGeom>
        </p:spPr>
      </p:pic>
      <p:pic>
        <p:nvPicPr>
          <p:cNvPr id="5" name="Imagem 4" descr="Uma imagem contendo screenshot, texto, jornal&#10;&#10;Descrição gerada automaticamente">
            <a:extLst>
              <a:ext uri="{FF2B5EF4-FFF2-40B4-BE49-F238E27FC236}">
                <a16:creationId xmlns:a16="http://schemas.microsoft.com/office/drawing/2014/main" id="{6B240CB1-D7FA-4BCB-B651-63EB92DD2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884569"/>
            <a:ext cx="4945320" cy="31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Leis da Gestalt - PREGNÂNCIA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B0244-82A6-425B-B473-5C47DF252EE3}"/>
              </a:ext>
            </a:extLst>
          </p:cNvPr>
          <p:cNvSpPr txBox="1"/>
          <p:nvPr/>
        </p:nvSpPr>
        <p:spPr>
          <a:xfrm>
            <a:off x="565967" y="1314909"/>
            <a:ext cx="7505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b="1"/>
              <a:t>Essa é a principal lei do Gestalt.</a:t>
            </a:r>
            <a:endParaRPr lang="pt-BR"/>
          </a:p>
          <a:p>
            <a:pPr fontAlgn="base"/>
            <a:r>
              <a:rPr lang="pt-BR"/>
              <a:t>Quanto mais evidente for a forma do objeto, quanto mais intuitivo e de fácil compreensão é a leitura, maior é o grau de pregnância do objeto.</a:t>
            </a:r>
          </a:p>
          <a:p>
            <a:pPr fontAlgn="base"/>
            <a:endParaRPr lang="pt-BR"/>
          </a:p>
          <a:p>
            <a:pPr fontAlgn="base"/>
            <a:r>
              <a:rPr lang="pt-BR" b="1"/>
              <a:t>Quanto melhor ou mais clara for a organização, maior a pregnância!</a:t>
            </a:r>
            <a:endParaRPr lang="pt-BR"/>
          </a:p>
        </p:txBody>
      </p:sp>
      <p:pic>
        <p:nvPicPr>
          <p:cNvPr id="4" name="Imagem 3" descr="Uma imagem contendo camisa, medidor&#10;&#10;Descrição gerada automaticamente">
            <a:extLst>
              <a:ext uri="{FF2B5EF4-FFF2-40B4-BE49-F238E27FC236}">
                <a16:creationId xmlns:a16="http://schemas.microsoft.com/office/drawing/2014/main" id="{F8255953-F951-4BC4-844F-B47E43B60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883" y="3148096"/>
            <a:ext cx="2226089" cy="14038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EF2E45-FCFF-45A2-BC53-65239D007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3" y="4551968"/>
            <a:ext cx="2226090" cy="14038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A70A772-320A-4F85-8A74-5CC2EEBA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25" y="3607403"/>
            <a:ext cx="1650723" cy="16465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4CBA25-C349-4C6F-B48F-2F706B1CA7AC}"/>
              </a:ext>
            </a:extLst>
          </p:cNvPr>
          <p:cNvSpPr txBox="1"/>
          <p:nvPr/>
        </p:nvSpPr>
        <p:spPr>
          <a:xfrm>
            <a:off x="3042456" y="5173759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MAIOR PREGNÂNCIA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8E158B-A234-42C8-B111-3DAB9B56D4A3}"/>
              </a:ext>
            </a:extLst>
          </p:cNvPr>
          <p:cNvSpPr txBox="1"/>
          <p:nvPr/>
        </p:nvSpPr>
        <p:spPr>
          <a:xfrm>
            <a:off x="737793" y="3657920"/>
            <a:ext cx="221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MENOR PREGNÂNCIA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F347705-F95F-4315-A67B-501394E47DDB}"/>
              </a:ext>
            </a:extLst>
          </p:cNvPr>
          <p:cNvSpPr/>
          <p:nvPr/>
        </p:nvSpPr>
        <p:spPr>
          <a:xfrm>
            <a:off x="2638663" y="3973893"/>
            <a:ext cx="232756" cy="22892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AFDA730-557E-4B96-ABF3-3BC51FA526B6}"/>
              </a:ext>
            </a:extLst>
          </p:cNvPr>
          <p:cNvSpPr/>
          <p:nvPr/>
        </p:nvSpPr>
        <p:spPr>
          <a:xfrm rot="10800000">
            <a:off x="3145737" y="5510100"/>
            <a:ext cx="232756" cy="22892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43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28649" y="931818"/>
            <a:ext cx="5539394" cy="50949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sz="3400">
                <a:solidFill>
                  <a:srgbClr val="404040"/>
                </a:solidFill>
              </a:rPr>
              <a:t>O espectro é formado pela união das cores vermelho, laranja, amarelo, verde, azul, anil e violeta. As sete cores que compõem a luz do sol e que formam o arco-íris.</a:t>
            </a:r>
          </a:p>
          <a:p>
            <a:pPr marL="0" indent="0">
              <a:buNone/>
            </a:pPr>
            <a:endParaRPr lang="pt-BR" sz="340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pt-BR" sz="3400">
                <a:solidFill>
                  <a:srgbClr val="404040"/>
                </a:solidFill>
              </a:rPr>
              <a:t>O círculo cromático contém 12 diferentes cores, que ajudam a visualizar as cores primárias, secundárias e terciárias que formam o espectro visível.</a:t>
            </a:r>
          </a:p>
          <a:p>
            <a:pPr marL="0" indent="0">
              <a:buNone/>
            </a:pPr>
            <a:endParaRPr lang="pt-BR">
              <a:solidFill>
                <a:srgbClr val="404040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rgbClr val="404040"/>
                </a:solidFill>
              </a:rPr>
              <a:t>O branco e o preto (convencionalmente designados por cores) são apenas resultado da presença ou ausência de luz. A cor branca é a luz pura, em que há uma reflexão total das sete cores; a cor preta é ausência total de luz, pois as cores não se refletem, elas são absorvidas.</a:t>
            </a:r>
          </a:p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01D102-0622-469E-816D-7517402F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43" y="2207647"/>
            <a:ext cx="2639206" cy="26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5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7"/>
          </p:nvPr>
        </p:nvSpPr>
        <p:spPr>
          <a:xfrm>
            <a:off x="628650" y="505279"/>
            <a:ext cx="8358596" cy="716692"/>
          </a:xfrm>
        </p:spPr>
        <p:txBody>
          <a:bodyPr>
            <a:normAutofit/>
          </a:bodyPr>
          <a:lstStyle/>
          <a:p>
            <a:r>
              <a:rPr lang="pt-BR" sz="3200"/>
              <a:t>CORES - TIPOS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10F0A2-2589-41AE-9AB6-E366986C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0" t="2952" r="6624" b="14280"/>
          <a:stretch/>
        </p:blipFill>
        <p:spPr>
          <a:xfrm>
            <a:off x="526299" y="2117339"/>
            <a:ext cx="8091401" cy="26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9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7"/>
          </p:nvPr>
        </p:nvSpPr>
        <p:spPr>
          <a:xfrm>
            <a:off x="628650" y="505279"/>
            <a:ext cx="8358596" cy="716692"/>
          </a:xfrm>
        </p:spPr>
        <p:txBody>
          <a:bodyPr>
            <a:normAutofit/>
          </a:bodyPr>
          <a:lstStyle/>
          <a:p>
            <a:r>
              <a:rPr lang="pt-BR" sz="3200"/>
              <a:t>CORES – COMBINAÇÕES HARMÔNICAS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3AC9BF-AAE0-4060-B620-8824406B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3" y="1367066"/>
            <a:ext cx="8005156" cy="41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3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TEMPERATURA DAS CORES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546A9F-3841-4740-8D0C-E32475D7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01" y="2228016"/>
            <a:ext cx="7739149" cy="24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PSICOLOGIA DAS CORES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57E589-A58D-430A-9F5D-A11C4670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14" y="931817"/>
            <a:ext cx="6653300" cy="49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6"/>
          </p:nvPr>
        </p:nvSpPr>
        <p:spPr>
          <a:xfrm>
            <a:off x="628650" y="209914"/>
            <a:ext cx="8358596" cy="787613"/>
          </a:xfrm>
        </p:spPr>
        <p:txBody>
          <a:bodyPr>
            <a:normAutofit/>
          </a:bodyPr>
          <a:lstStyle/>
          <a:p>
            <a:r>
              <a:rPr lang="pt-BR" sz="3600"/>
              <a:t>Padrões</a:t>
            </a:r>
            <a:r>
              <a:rPr lang="pt-BR" sz="4800"/>
              <a:t> – RGB e CMYK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1EC89-B21A-45C6-8CB9-EEC6963C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" y="989610"/>
            <a:ext cx="8678917" cy="48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Cores Web / HTML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52302D-817B-48C9-86DF-7CA3DFFC4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>
                <a:solidFill>
                  <a:srgbClr val="404040"/>
                </a:solidFill>
              </a:rPr>
              <a:t>Formato dos Códigos HTML: </a:t>
            </a:r>
          </a:p>
          <a:p>
            <a:pPr marL="0" indent="0">
              <a:buNone/>
            </a:pPr>
            <a:br>
              <a:rPr lang="pt-BR">
                <a:solidFill>
                  <a:srgbClr val="404040"/>
                </a:solidFill>
              </a:rPr>
            </a:br>
            <a:r>
              <a:rPr lang="pt-BR" sz="2600">
                <a:solidFill>
                  <a:srgbClr val="404040"/>
                </a:solidFill>
              </a:rPr>
              <a:t>Cada código de cor HTML contém o símbolo "#" e </a:t>
            </a:r>
            <a:r>
              <a:rPr lang="pt-BR" sz="2600" b="1">
                <a:solidFill>
                  <a:srgbClr val="404040"/>
                </a:solidFill>
              </a:rPr>
              <a:t>6</a:t>
            </a:r>
            <a:r>
              <a:rPr lang="pt-BR" sz="2600">
                <a:solidFill>
                  <a:srgbClr val="404040"/>
                </a:solidFill>
              </a:rPr>
              <a:t> letras ou números. Estes números estão no sistema numérico hexadecimal. Por exemplo, "FF" em hexadecimal representa o número 255 em Decimal. </a:t>
            </a:r>
            <a:br>
              <a:rPr lang="pt-BR">
                <a:solidFill>
                  <a:srgbClr val="404040"/>
                </a:solidFill>
              </a:rPr>
            </a:br>
            <a:endParaRPr lang="pt-BR">
              <a:solidFill>
                <a:srgbClr val="404040"/>
              </a:solidFill>
            </a:endParaRPr>
          </a:p>
          <a:p>
            <a:pPr marL="0" indent="0">
              <a:buNone/>
            </a:pPr>
            <a:br>
              <a:rPr lang="pt-BR">
                <a:solidFill>
                  <a:srgbClr val="404040"/>
                </a:solidFill>
              </a:rPr>
            </a:br>
            <a:r>
              <a:rPr lang="pt-BR" b="1">
                <a:solidFill>
                  <a:srgbClr val="404040"/>
                </a:solidFill>
              </a:rPr>
              <a:t>Significado dos símbolos: </a:t>
            </a:r>
          </a:p>
          <a:p>
            <a:pPr marL="0" indent="0">
              <a:buNone/>
            </a:pPr>
            <a:br>
              <a:rPr lang="pt-BR">
                <a:solidFill>
                  <a:srgbClr val="404040"/>
                </a:solidFill>
              </a:rPr>
            </a:br>
            <a:r>
              <a:rPr lang="pt-BR" sz="2600">
                <a:solidFill>
                  <a:srgbClr val="404040"/>
                </a:solidFill>
              </a:rPr>
              <a:t>Os primeiros dois símbolos no código de cor HTML representam a intensidade da cor vermelha. </a:t>
            </a:r>
            <a:r>
              <a:rPr lang="pt-BR" sz="2600" b="1">
                <a:solidFill>
                  <a:srgbClr val="404040"/>
                </a:solidFill>
              </a:rPr>
              <a:t>00</a:t>
            </a:r>
            <a:r>
              <a:rPr lang="pt-BR" sz="2600">
                <a:solidFill>
                  <a:srgbClr val="404040"/>
                </a:solidFill>
              </a:rPr>
              <a:t> é o mínimo e </a:t>
            </a:r>
            <a:r>
              <a:rPr lang="pt-BR" sz="2600" b="1">
                <a:solidFill>
                  <a:srgbClr val="404040"/>
                </a:solidFill>
              </a:rPr>
              <a:t>FF</a:t>
            </a:r>
            <a:r>
              <a:rPr lang="pt-BR" sz="2600">
                <a:solidFill>
                  <a:srgbClr val="404040"/>
                </a:solidFill>
              </a:rPr>
              <a:t> o mais intenso. O terceiro e o quarto representam a intensidade de verde e o quinto e o sexto representam a intensidade de azul. Portanto, combinando as intensidades de vermelho, verde e azul podemos misturar qualquer cor.</a:t>
            </a:r>
            <a:endParaRPr lang="pt-BR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30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0BDCB75C490F449996D271113E7085" ma:contentTypeVersion="12" ma:contentTypeDescription="Crie um novo documento." ma:contentTypeScope="" ma:versionID="06e10cd5417f671d70cce0454defbcca">
  <xsd:schema xmlns:xsd="http://www.w3.org/2001/XMLSchema" xmlns:xs="http://www.w3.org/2001/XMLSchema" xmlns:p="http://schemas.microsoft.com/office/2006/metadata/properties" xmlns:ns2="56135199-fddc-46f9-8522-4d2f2df906d6" xmlns:ns3="616ddcb6-37a4-4b68-9e62-eadd2126515b" targetNamespace="http://schemas.microsoft.com/office/2006/metadata/properties" ma:root="true" ma:fieldsID="085582f6d2a29b6572012b063914b2fc" ns2:_="" ns3:_="">
    <xsd:import namespace="56135199-fddc-46f9-8522-4d2f2df906d6"/>
    <xsd:import namespace="616ddcb6-37a4-4b68-9e62-eadd212651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35199-fddc-46f9-8522-4d2f2df906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6ddcb6-37a4-4b68-9e62-eadd21265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6878C-45CB-4451-942A-3B441F4AA8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A47050-C277-4C5A-8FB6-D3DAD1BB29CC}">
  <ds:schemaRefs>
    <ds:schemaRef ds:uri="http://www.w3.org/XML/1998/namespace"/>
    <ds:schemaRef ds:uri="http://purl.org/dc/dcmitype/"/>
    <ds:schemaRef ds:uri="http://purl.org/dc/terms/"/>
    <ds:schemaRef ds:uri="56135199-fddc-46f9-8522-4d2f2df906d6"/>
    <ds:schemaRef ds:uri="http://schemas.microsoft.com/office/2006/documentManagement/types"/>
    <ds:schemaRef ds:uri="616ddcb6-37a4-4b68-9e62-eadd2126515b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D9DB9A2-F02B-4878-82D0-31C3644AE4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35199-fddc-46f9-8522-4d2f2df906d6"/>
    <ds:schemaRef ds:uri="616ddcb6-37a4-4b68-9e62-eadd21265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945</Words>
  <Application>Microsoft Office PowerPoint</Application>
  <PresentationFormat>Apresentação na tela (4:3)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Montserrat</vt:lpstr>
      <vt:lpstr>Times</vt:lpstr>
      <vt:lpstr>Vladimir Script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 SENAI 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Brandão</dc:creator>
  <cp:lastModifiedBy>Paulo Roberto Brandao da Silva</cp:lastModifiedBy>
  <cp:revision>8</cp:revision>
  <dcterms:created xsi:type="dcterms:W3CDTF">2019-02-19T13:22:14Z</dcterms:created>
  <dcterms:modified xsi:type="dcterms:W3CDTF">2020-09-15T11:52:47Z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0x0101001C0BDCB75C490F449996D271113E7085</vt:lpwstr>
  </property>
</Properties>
</file>